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5"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0" autoAdjust="0"/>
    <p:restoredTop sz="94660"/>
  </p:normalViewPr>
  <p:slideViewPr>
    <p:cSldViewPr>
      <p:cViewPr varScale="1">
        <p:scale>
          <a:sx n="70" d="100"/>
          <a:sy n="70" d="100"/>
        </p:scale>
        <p:origin x="-51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20F1424-A292-42C9-89B6-4FEA60CC0757}" type="datetimeFigureOut">
              <a:rPr lang="en-US"/>
              <a:pPr>
                <a:defRPr/>
              </a:pPr>
              <a:t>7/8/2012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A6D066-CF48-4228-A20C-E8781D0A83D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EF174B9-C814-4A66-BCDB-E46172060CEC}" type="datetimeFigureOut">
              <a:rPr lang="en-US"/>
              <a:pPr>
                <a:defRPr/>
              </a:pPr>
              <a:t>7/8/2012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1917B2-1BCC-4568-901E-7174477EA12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D06C02-1395-45C2-A113-E339AB10DE7B}" type="datetimeFigureOut">
              <a:rPr lang="en-US"/>
              <a:pPr>
                <a:defRPr/>
              </a:pPr>
              <a:t>7/8/2012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F09922-AC71-46FC-B27D-30831DD79D1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61A9AA7-6DB5-44D3-92F6-8D5D80147A4F}" type="datetimeFigureOut">
              <a:rPr lang="en-US"/>
              <a:pPr>
                <a:defRPr/>
              </a:pPr>
              <a:t>7/8/2012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B97FE0-45A0-44A0-BC75-A3D9468D6BE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1B70C18-9E35-4C21-AE21-E16DF24D1C2C}" type="datetimeFigureOut">
              <a:rPr lang="en-US"/>
              <a:pPr>
                <a:defRPr/>
              </a:pPr>
              <a:t>7/8/2012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5B4E57-9F2D-434C-ABCC-F3124204A1F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DED6559-7C05-4CE0-A1E1-E5A99FE9FDBE}" type="datetimeFigureOut">
              <a:rPr lang="en-US"/>
              <a:pPr>
                <a:defRPr/>
              </a:pPr>
              <a:t>7/8/2012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5A1F649-5682-4FD2-9B83-144C4234892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6590E2B-1F1F-40C0-AD19-10CF03A274DE}" type="datetimeFigureOut">
              <a:rPr lang="en-US"/>
              <a:pPr>
                <a:defRPr/>
              </a:pPr>
              <a:t>7/8/2012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4C2CC9F-01BB-47D9-A51E-03C492AE5EB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95F9679-636C-46E4-865B-E96D0BE6EE85}" type="datetimeFigureOut">
              <a:rPr lang="en-US"/>
              <a:pPr>
                <a:defRPr/>
              </a:pPr>
              <a:t>7/8/2012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D694801-6E45-4C67-9510-90C7D01BB88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D51868C-881F-4B18-ABFF-E1E1686A12E8}" type="datetimeFigureOut">
              <a:rPr lang="en-US"/>
              <a:pPr>
                <a:defRPr/>
              </a:pPr>
              <a:t>7/8/2012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D19328E-9F7B-4BFF-884F-9C1ABF01947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F3B218A-D2F0-4E50-848F-851428C3C963}" type="datetimeFigureOut">
              <a:rPr lang="en-US"/>
              <a:pPr>
                <a:defRPr/>
              </a:pPr>
              <a:t>7/8/2012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6179A5E-C300-4B16-B6B1-936034457A5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84F6E1C-D200-4A84-AE82-9DA76B5520B8}" type="datetimeFigureOut">
              <a:rPr lang="en-US"/>
              <a:pPr>
                <a:defRPr/>
              </a:pPr>
              <a:t>7/8/2012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D4CA60-2949-45B6-8D5C-B84F73351C7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5529003-F1FB-41A6-974C-0BB663AA4183}" type="datetimeFigureOut">
              <a:rPr lang="en-US"/>
              <a:pPr>
                <a:defRPr/>
              </a:pPr>
              <a:t>7/8/2012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AD94F72A-91B2-4766-9C4D-A6FDE670369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thetravelingteam.org/sites/default/files/u3/1040_intro.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228600"/>
            <a:ext cx="7772400" cy="1066800"/>
          </a:xfrm>
        </p:spPr>
        <p:txBody>
          <a:bodyPr/>
          <a:lstStyle/>
          <a:p>
            <a:r>
              <a:rPr lang="en-US" smtClean="0"/>
              <a:t>The Mission of the Church</a:t>
            </a:r>
          </a:p>
        </p:txBody>
      </p:sp>
      <p:sp>
        <p:nvSpPr>
          <p:cNvPr id="3" name="Subtitle 2"/>
          <p:cNvSpPr>
            <a:spLocks noGrp="1"/>
          </p:cNvSpPr>
          <p:nvPr>
            <p:ph type="subTitle" idx="1"/>
          </p:nvPr>
        </p:nvSpPr>
        <p:spPr>
          <a:xfrm>
            <a:off x="228600" y="1371600"/>
            <a:ext cx="8610600" cy="5181600"/>
          </a:xfrm>
        </p:spPr>
        <p:txBody>
          <a:bodyPr rtlCol="0">
            <a:normAutofit/>
          </a:bodyPr>
          <a:lstStyle/>
          <a:p>
            <a:pPr fontAlgn="auto">
              <a:spcAft>
                <a:spcPts val="0"/>
              </a:spcAft>
              <a:buFont typeface="Arial" pitchFamily="34" charset="0"/>
              <a:buNone/>
              <a:defRPr/>
            </a:pPr>
            <a:r>
              <a:rPr lang="en-US" dirty="0" smtClean="0">
                <a:solidFill>
                  <a:schemeClr val="tx1"/>
                </a:solidFill>
              </a:rPr>
              <a:t>Class 1:</a:t>
            </a:r>
          </a:p>
          <a:p>
            <a:pPr marL="457200" indent="-457200" fontAlgn="auto">
              <a:spcAft>
                <a:spcPts val="0"/>
              </a:spcAft>
              <a:buFont typeface="Arial" pitchFamily="34" charset="0"/>
              <a:buChar char="•"/>
              <a:defRPr/>
            </a:pPr>
            <a:r>
              <a:rPr lang="en-US" dirty="0" smtClean="0">
                <a:solidFill>
                  <a:schemeClr val="tx1"/>
                </a:solidFill>
              </a:rPr>
              <a:t>The harvest is plentiful but the laborers are few</a:t>
            </a:r>
          </a:p>
          <a:p>
            <a:pPr marL="457200" indent="-457200" fontAlgn="auto">
              <a:spcAft>
                <a:spcPts val="0"/>
              </a:spcAft>
              <a:buFont typeface="Arial" pitchFamily="34" charset="0"/>
              <a:buChar char="•"/>
              <a:defRPr/>
            </a:pPr>
            <a:r>
              <a:rPr lang="en-US" dirty="0" smtClean="0">
                <a:solidFill>
                  <a:schemeClr val="tx1"/>
                </a:solidFill>
              </a:rPr>
              <a:t>The Bible as a missions story</a:t>
            </a:r>
          </a:p>
          <a:p>
            <a:pPr fontAlgn="auto">
              <a:spcAft>
                <a:spcPts val="0"/>
              </a:spcAft>
              <a:buFont typeface="Arial" pitchFamily="34" charset="0"/>
              <a:buNone/>
              <a:defRPr/>
            </a:pPr>
            <a:r>
              <a:rPr lang="en-US" dirty="0" smtClean="0">
                <a:solidFill>
                  <a:schemeClr val="tx1"/>
                </a:solidFill>
              </a:rPr>
              <a:t>Class 2:</a:t>
            </a:r>
          </a:p>
          <a:p>
            <a:pPr marL="457200" indent="-457200" fontAlgn="auto">
              <a:spcAft>
                <a:spcPts val="0"/>
              </a:spcAft>
              <a:buFont typeface="Arial" pitchFamily="34" charset="0"/>
              <a:buChar char="•"/>
              <a:defRPr/>
            </a:pPr>
            <a:r>
              <a:rPr lang="en-US" dirty="0" smtClean="0">
                <a:solidFill>
                  <a:schemeClr val="tx1"/>
                </a:solidFill>
              </a:rPr>
              <a:t>Every Christian is a world Christian (going, praying, sending, welcoming, mobilizing)</a:t>
            </a:r>
          </a:p>
          <a:p>
            <a:pPr fontAlgn="auto">
              <a:spcAft>
                <a:spcPts val="0"/>
              </a:spcAft>
              <a:buFont typeface="Arial" pitchFamily="34" charset="0"/>
              <a:buNone/>
              <a:defRPr/>
            </a:pPr>
            <a:r>
              <a:rPr lang="en-US" dirty="0" smtClean="0">
                <a:solidFill>
                  <a:schemeClr val="tx1"/>
                </a:solidFill>
              </a:rPr>
              <a:t>Class 3:</a:t>
            </a:r>
          </a:p>
          <a:p>
            <a:pPr marL="457200" indent="-457200" fontAlgn="auto">
              <a:spcAft>
                <a:spcPts val="0"/>
              </a:spcAft>
              <a:buFont typeface="Arial" pitchFamily="34" charset="0"/>
              <a:buChar char="•"/>
              <a:defRPr/>
            </a:pPr>
            <a:r>
              <a:rPr lang="en-US" dirty="0" smtClean="0">
                <a:solidFill>
                  <a:schemeClr val="tx1"/>
                </a:solidFill>
              </a:rPr>
              <a:t>A closer look at mobilizing</a:t>
            </a:r>
          </a:p>
          <a:p>
            <a:pPr marL="457200" indent="-457200" fontAlgn="auto">
              <a:spcAft>
                <a:spcPts val="0"/>
              </a:spcAft>
              <a:buFont typeface="Arial" pitchFamily="34" charset="0"/>
              <a:buChar char="•"/>
              <a:defRPr/>
            </a:pPr>
            <a:r>
              <a:rPr lang="en-US" dirty="0" smtClean="0">
                <a:solidFill>
                  <a:schemeClr val="tx1"/>
                </a:solidFill>
              </a:rPr>
              <a:t>The Pauling Cycle</a:t>
            </a:r>
            <a:endParaRPr lang="en-US" dirty="0">
              <a:solidFill>
                <a:schemeClr val="tx1"/>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Going</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a:t>"But Moses said to God, ‘Who am I that I should go to Pharaoh and bring the Israelites out of Egypt?’" (Ex. 3:11</a:t>
            </a:r>
            <a:r>
              <a:rPr lang="en-US" dirty="0" smtClean="0"/>
              <a:t>)</a:t>
            </a:r>
          </a:p>
          <a:p>
            <a:pPr fontAlgn="auto">
              <a:spcAft>
                <a:spcPts val="0"/>
              </a:spcAft>
              <a:buFont typeface="Arial" pitchFamily="34" charset="0"/>
              <a:buChar char="•"/>
              <a:defRPr/>
            </a:pPr>
            <a:r>
              <a:rPr lang="en-US" dirty="0" smtClean="0"/>
              <a:t>"</a:t>
            </a:r>
            <a:r>
              <a:rPr lang="en-US" dirty="0"/>
              <a:t>I will be with you" (Ex. 3:12</a:t>
            </a:r>
            <a:r>
              <a:rPr lang="en-US" dirty="0" smtClean="0"/>
              <a:t>)</a:t>
            </a:r>
          </a:p>
          <a:p>
            <a:pPr fontAlgn="auto">
              <a:spcAft>
                <a:spcPts val="0"/>
              </a:spcAft>
              <a:buFont typeface="Arial" pitchFamily="34" charset="0"/>
              <a:buChar char="•"/>
              <a:defRPr/>
            </a:pPr>
            <a:r>
              <a:rPr lang="en-US" dirty="0"/>
              <a:t>"God chose the foolish things of the world to shame the wise; God chose the weak things of the world to shame the strong. He chose the lowly things of this world and the despised things - and the things that are not - to nullify the things that are, so that no one may boast before him" (1 Corinthians </a:t>
            </a:r>
            <a:r>
              <a:rPr lang="en-US" dirty="0" smtClean="0"/>
              <a:t>1:27-29)</a:t>
            </a:r>
            <a:endParaRPr lang="en-US" dirty="0"/>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Praying</a:t>
            </a:r>
          </a:p>
        </p:txBody>
      </p:sp>
      <p:sp>
        <p:nvSpPr>
          <p:cNvPr id="3" name="Content Placeholder 2"/>
          <p:cNvSpPr>
            <a:spLocks noGrp="1"/>
          </p:cNvSpPr>
          <p:nvPr>
            <p:ph idx="1"/>
          </p:nvPr>
        </p:nvSpPr>
        <p:spPr/>
        <p:txBody>
          <a:bodyPr rtlCol="0">
            <a:normAutofit fontScale="92500"/>
          </a:bodyPr>
          <a:lstStyle/>
          <a:p>
            <a:pPr fontAlgn="auto">
              <a:spcAft>
                <a:spcPts val="0"/>
              </a:spcAft>
              <a:buFont typeface="Arial" pitchFamily="34" charset="0"/>
              <a:buChar char="•"/>
              <a:defRPr/>
            </a:pPr>
            <a:r>
              <a:rPr lang="en-US" i="1" dirty="0"/>
              <a:t>"I used to think that prayer should have the first place and teaching the second. I now feel it would be truer to give prayer the first, second and third places and teaching the fourth." - James O. Fraser</a:t>
            </a:r>
            <a:endParaRPr lang="en-US" dirty="0"/>
          </a:p>
          <a:p>
            <a:pPr fontAlgn="auto">
              <a:spcAft>
                <a:spcPts val="0"/>
              </a:spcAft>
              <a:buFont typeface="Arial" pitchFamily="34" charset="0"/>
              <a:buChar char="•"/>
              <a:defRPr/>
            </a:pPr>
            <a:r>
              <a:rPr lang="en-US" dirty="0"/>
              <a:t>"</a:t>
            </a:r>
            <a:r>
              <a:rPr lang="en-US" dirty="0" smtClean="0"/>
              <a:t>Lord, </a:t>
            </a:r>
            <a:r>
              <a:rPr lang="en-US" dirty="0"/>
              <a:t>teach us to pray" (Luke 11:1</a:t>
            </a:r>
            <a:r>
              <a:rPr lang="en-US" dirty="0" smtClean="0"/>
              <a:t>)</a:t>
            </a:r>
          </a:p>
          <a:p>
            <a:pPr fontAlgn="auto">
              <a:spcAft>
                <a:spcPts val="0"/>
              </a:spcAft>
              <a:buFont typeface="Arial" pitchFamily="34" charset="0"/>
              <a:buChar char="•"/>
              <a:defRPr/>
            </a:pPr>
            <a:r>
              <a:rPr lang="en-US" dirty="0" smtClean="0"/>
              <a:t>"</a:t>
            </a:r>
            <a:r>
              <a:rPr lang="en-US" dirty="0"/>
              <a:t>This, then, is how you should pray: Our Father in heaven, hallowed be your name, your kingdom come, your will be done on earth as it is in heaven..." (Matt. 6:9-10)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Praying</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US" dirty="0" smtClean="0"/>
              <a:t>"When </a:t>
            </a:r>
            <a:r>
              <a:rPr lang="en-US" dirty="0"/>
              <a:t>he saw the crowds, he had compassion on them, because they were harassed and helpless, like sheep without a shepherd. Then he said to his disciples, 'The harvest is plentiful but the workers are few. Ask the Lord of the harvest, therefore, to send out workers into his harvest field.'" </a:t>
            </a:r>
            <a:r>
              <a:rPr lang="en-US" dirty="0" smtClean="0"/>
              <a:t>Matthew 9:36-38. </a:t>
            </a:r>
          </a:p>
          <a:p>
            <a:pPr fontAlgn="auto">
              <a:spcAft>
                <a:spcPts val="0"/>
              </a:spcAft>
              <a:buFont typeface="Arial" pitchFamily="34" charset="0"/>
              <a:buChar char="•"/>
              <a:defRPr/>
            </a:pPr>
            <a:r>
              <a:rPr lang="en-US" dirty="0"/>
              <a:t>T</a:t>
            </a:r>
            <a:r>
              <a:rPr lang="en-US" dirty="0" smtClean="0"/>
              <a:t>he </a:t>
            </a:r>
            <a:r>
              <a:rPr lang="en-US" dirty="0"/>
              <a:t>average Christian prays 2 minutes a </a:t>
            </a:r>
            <a:r>
              <a:rPr lang="en-US" dirty="0" smtClean="0"/>
              <a:t>day</a:t>
            </a:r>
          </a:p>
          <a:p>
            <a:pPr fontAlgn="auto">
              <a:spcAft>
                <a:spcPts val="0"/>
              </a:spcAft>
              <a:buFont typeface="Arial" pitchFamily="34" charset="0"/>
              <a:buChar char="•"/>
              <a:defRPr/>
            </a:pPr>
            <a:r>
              <a:rPr lang="en-US" dirty="0" smtClean="0"/>
              <a:t>How </a:t>
            </a:r>
            <a:r>
              <a:rPr lang="en-US" dirty="0"/>
              <a:t>often do we pray and what is the content of that prayer</a:t>
            </a:r>
            <a:r>
              <a:rPr lang="en-US" dirty="0" smtClean="0"/>
              <a:t>?</a:t>
            </a:r>
          </a:p>
          <a:p>
            <a:pPr fontAlgn="auto">
              <a:spcAft>
                <a:spcPts val="0"/>
              </a:spcAft>
              <a:buFont typeface="Arial" pitchFamily="34" charset="0"/>
              <a:buChar char="•"/>
              <a:defRPr/>
            </a:pPr>
            <a:r>
              <a:rPr lang="en-US" dirty="0"/>
              <a:t>What would it take to truly see a prayer movement in your heart of purposeful intercession for the nations that would spill out to your community?</a:t>
            </a:r>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Praying</a:t>
            </a:r>
          </a:p>
        </p:txBody>
      </p:sp>
      <p:sp>
        <p:nvSpPr>
          <p:cNvPr id="3" name="Content Placeholder 2"/>
          <p:cNvSpPr>
            <a:spLocks noGrp="1"/>
          </p:cNvSpPr>
          <p:nvPr>
            <p:ph idx="1"/>
          </p:nvPr>
        </p:nvSpPr>
        <p:spPr/>
        <p:txBody>
          <a:bodyPr/>
          <a:lstStyle/>
          <a:p>
            <a:r>
              <a:rPr lang="en-US" smtClean="0"/>
              <a:t>Never deny the natural inclination to pray</a:t>
            </a:r>
          </a:p>
          <a:p>
            <a:r>
              <a:rPr lang="en-US" smtClean="0"/>
              <a:t>Like everything else, prayer is a discipline and we need to train ourselves to do it.</a:t>
            </a:r>
          </a:p>
          <a:p>
            <a:r>
              <a:rPr lang="en-US" smtClean="0"/>
              <a:t>If we go into prayer without expecting oppression, we have already lost.</a:t>
            </a:r>
          </a:p>
          <a:p>
            <a:r>
              <a:rPr lang="en-US" smtClean="0"/>
              <a:t>If you seek to participate in world missions by praying, you must practice these things.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Sending</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a:t>“Missions can be compared to going down into a well. You are either the one being lowered or the one holding the ropes for the one being lowered, either way you are going to end up with scars on your hands</a:t>
            </a:r>
            <a:r>
              <a:rPr lang="en-US" dirty="0" smtClean="0"/>
              <a:t>”</a:t>
            </a:r>
          </a:p>
          <a:p>
            <a:pPr fontAlgn="auto">
              <a:spcAft>
                <a:spcPts val="0"/>
              </a:spcAft>
              <a:buFont typeface="Arial" pitchFamily="34" charset="0"/>
              <a:buChar char="•"/>
              <a:defRPr/>
            </a:pPr>
            <a:r>
              <a:rPr lang="en-US" dirty="0"/>
              <a:t>"And how can they preach unless they are sent?" (Rom. 10:15</a:t>
            </a:r>
            <a:r>
              <a:rPr lang="en-US" dirty="0" smtClean="0"/>
              <a:t>)</a:t>
            </a:r>
          </a:p>
          <a:p>
            <a:pPr fontAlgn="auto">
              <a:spcAft>
                <a:spcPts val="0"/>
              </a:spcAft>
              <a:buFont typeface="Arial" pitchFamily="34" charset="0"/>
              <a:buChar char="•"/>
              <a:defRPr/>
            </a:pPr>
            <a:r>
              <a:rPr lang="en-US" dirty="0" smtClean="0"/>
              <a:t>The </a:t>
            </a:r>
            <a:r>
              <a:rPr lang="en-US" dirty="0"/>
              <a:t>share of the man who stayed with the supplies is to be the same as that of him who went down to the battle. All will share alike." (1 Sam. 30:24-25</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457200" y="274638"/>
            <a:ext cx="8229600" cy="868362"/>
          </a:xfrm>
        </p:spPr>
        <p:txBody>
          <a:bodyPr/>
          <a:lstStyle/>
          <a:p>
            <a:r>
              <a:rPr lang="en-US" smtClean="0"/>
              <a:t>Sending</a:t>
            </a:r>
          </a:p>
        </p:txBody>
      </p:sp>
      <p:sp>
        <p:nvSpPr>
          <p:cNvPr id="3" name="Content Placeholder 2"/>
          <p:cNvSpPr>
            <a:spLocks noGrp="1"/>
          </p:cNvSpPr>
          <p:nvPr>
            <p:ph idx="1"/>
          </p:nvPr>
        </p:nvSpPr>
        <p:spPr>
          <a:xfrm>
            <a:off x="457200" y="1219200"/>
            <a:ext cx="8229600" cy="5105400"/>
          </a:xfrm>
        </p:spPr>
        <p:txBody>
          <a:bodyPr/>
          <a:lstStyle/>
          <a:p>
            <a:r>
              <a:rPr lang="en-US" sz="2400" smtClean="0"/>
              <a:t>A sender may work in one or all the following specialized roles: logistics, prayer coordination, communications, research, finances, or re-entry coordinator</a:t>
            </a:r>
          </a:p>
          <a:p>
            <a:r>
              <a:rPr lang="en-US" sz="2400" smtClean="0"/>
              <a:t>A specialist in logistics deals with the practical side of sending. They deal with packing the missionary's goods, travel plans, cost and acquirement of items needed on the field. </a:t>
            </a:r>
          </a:p>
          <a:p>
            <a:r>
              <a:rPr lang="en-US" sz="2400" smtClean="0"/>
              <a:t>The prayer coordinator can find specific prayer needs based on research, missionaries in the field and missions societies. They are also needed to enlist others in intercessory prayer for the team and organize special prayer meetings. For prayer needs to be known, a communications specialist is enormously helpful. It is their responsibility to open lines of communication to the team so that prayer requests and equipment and other needs are known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Sending</a:t>
            </a:r>
          </a:p>
        </p:txBody>
      </p:sp>
      <p:sp>
        <p:nvSpPr>
          <p:cNvPr id="3" name="Content Placeholder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n-US" i="1" dirty="0"/>
              <a:t>“How different are World Christians from other Christians? In some ways, very little. They still spend much of their time doing day-to-day chores, filling their role in life (being a parent, spouse, friend), fulfilling the requirements of a job, fixing things around the house. They too work on character issues in their own life… But in other ways, they are very different. The World Christian uses his free time differently, keeping in mind a global perspective…He spends his finances wisely, freeing up more money for the global expansion of the kingdom. He always envisions how his ministry and activities can somehow result in eventually having an impact in the nations.</a:t>
            </a:r>
            <a:br>
              <a:rPr lang="en-US" i="1" dirty="0"/>
            </a:br>
            <a:r>
              <a:rPr lang="en-US" i="1" dirty="0"/>
              <a:t>Living a World Christian lifestyle as a sender doesn’t mean taking a vow of poverty – since poverty isn’t necessarily spiritual and wealth isn’t necessarily unspiritual. But being good stewards of money as we seek first the Kingdom of heaven is definitely a mark of a World Christian sender…the lifestyle of a globally significant sender isn’t mostly about money. It’s about character</a:t>
            </a:r>
            <a:r>
              <a:rPr lang="en-US" i="1" dirty="0" smtClean="0"/>
              <a:t>.” 		–Bill Stearns</a:t>
            </a:r>
            <a:endParaRPr lang="en-US" dirty="0"/>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t>Welcoming</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en-US" dirty="0"/>
              <a:t>Over 650,000 international students and scholars are studying here from 188 countries of the </a:t>
            </a:r>
            <a:r>
              <a:rPr lang="en-US" dirty="0" smtClean="0"/>
              <a:t>world</a:t>
            </a:r>
          </a:p>
          <a:p>
            <a:pPr fontAlgn="auto">
              <a:spcAft>
                <a:spcPts val="0"/>
              </a:spcAft>
              <a:buFont typeface="Arial" pitchFamily="34" charset="0"/>
              <a:buChar char="•"/>
              <a:defRPr/>
            </a:pPr>
            <a:r>
              <a:rPr lang="en-US" dirty="0"/>
              <a:t>"The alien living with you must be treated as one of your native-born. Love him as yourself, for you were aliens in Egypt. I am the Lord your God" (Lev 19:34</a:t>
            </a:r>
            <a:r>
              <a:rPr lang="en-US" dirty="0" smtClean="0"/>
              <a:t>).</a:t>
            </a:r>
          </a:p>
          <a:p>
            <a:pPr fontAlgn="auto">
              <a:spcAft>
                <a:spcPts val="0"/>
              </a:spcAft>
              <a:buFont typeface="Arial" pitchFamily="34" charset="0"/>
              <a:buChar char="•"/>
              <a:defRPr/>
            </a:pPr>
            <a:r>
              <a:rPr lang="en-US" dirty="0" smtClean="0"/>
              <a:t>"</a:t>
            </a:r>
            <a:r>
              <a:rPr lang="en-US" dirty="0"/>
              <a:t>He defends the cause of the fatherless and the widow, and loves the alien, giving him food and clothing. And you are to love those who are aliens, for you yourselves were aliens in Egypt" (</a:t>
            </a:r>
            <a:r>
              <a:rPr lang="en-US" dirty="0" err="1"/>
              <a:t>Deut</a:t>
            </a:r>
            <a:r>
              <a:rPr lang="en-US" dirty="0"/>
              <a:t> 10:18-20</a:t>
            </a:r>
            <a:r>
              <a:rPr lang="en-US" dirty="0" smtClean="0"/>
              <a:t>).</a:t>
            </a:r>
          </a:p>
          <a:p>
            <a:pPr fontAlgn="auto">
              <a:spcAft>
                <a:spcPts val="0"/>
              </a:spcAft>
              <a:buFont typeface="Arial" pitchFamily="34" charset="0"/>
              <a:buChar char="•"/>
              <a:defRPr/>
            </a:pPr>
            <a:r>
              <a:rPr lang="en-US" dirty="0" smtClean="0"/>
              <a:t>80% of the internationals on campus will never be invited into an American home</a:t>
            </a:r>
          </a:p>
          <a:p>
            <a:pPr fontAlgn="auto">
              <a:spcAft>
                <a:spcPts val="0"/>
              </a:spcAft>
              <a:buFont typeface="Arial" pitchFamily="34" charset="0"/>
              <a:buChar char="•"/>
              <a:defRPr/>
            </a:pPr>
            <a:endParaRPr lang="en-US" dirty="0"/>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Mobilizing</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i="1" dirty="0"/>
              <a:t>“The business of the recruiting officer may not blazon the pages of history but it wins battles.”</a:t>
            </a:r>
            <a:br>
              <a:rPr lang="en-US" i="1" dirty="0"/>
            </a:br>
            <a:r>
              <a:rPr lang="en-US" i="1" dirty="0"/>
              <a:t>– Thomas Richards, 1906</a:t>
            </a:r>
            <a:endParaRPr lang="en-US" dirty="0"/>
          </a:p>
          <a:p>
            <a:pPr fontAlgn="auto">
              <a:spcAft>
                <a:spcPts val="0"/>
              </a:spcAft>
              <a:buFont typeface="Arial" pitchFamily="34" charset="0"/>
              <a:buChar char="•"/>
              <a:defRPr/>
            </a:pPr>
            <a:r>
              <a:rPr lang="en-US" dirty="0"/>
              <a:t>A mobilizer is a normal, everyday Christian who walks with God, yet has a global perspective and stays on the home front to rouse others to </a:t>
            </a:r>
            <a:r>
              <a:rPr lang="en-US" dirty="0" smtClean="0"/>
              <a:t>action</a:t>
            </a:r>
          </a:p>
          <a:p>
            <a:pPr fontAlgn="auto">
              <a:spcAft>
                <a:spcPts val="0"/>
              </a:spcAft>
              <a:buFont typeface="Arial" pitchFamily="34" charset="0"/>
              <a:buChar char="•"/>
              <a:defRPr/>
            </a:pPr>
            <a:r>
              <a:rPr lang="en-US" dirty="0"/>
              <a:t>"Write down the vision and make it plain on tablets so that the one who reads it may run" (Hab. 2:2</a:t>
            </a:r>
            <a:r>
              <a:rPr lang="en-US" dirty="0" smtClean="0"/>
              <a:t>).</a:t>
            </a:r>
          </a:p>
          <a:p>
            <a:pPr fontAlgn="auto">
              <a:spcAft>
                <a:spcPts val="0"/>
              </a:spcAft>
              <a:buFont typeface="Arial" pitchFamily="34" charset="0"/>
              <a:buChar char="•"/>
              <a:defRPr/>
            </a:pPr>
            <a:r>
              <a:rPr lang="en-US" dirty="0"/>
              <a:t>"Every Christian a World Christian and every World Christian a mobilizer."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mtClean="0"/>
              <a:t>Mobilizing</a:t>
            </a:r>
          </a:p>
        </p:txBody>
      </p:sp>
      <p:sp>
        <p:nvSpPr>
          <p:cNvPr id="3" name="Content Placeholder 2"/>
          <p:cNvSpPr>
            <a:spLocks noGrp="1"/>
          </p:cNvSpPr>
          <p:nvPr>
            <p:ph idx="1"/>
          </p:nvPr>
        </p:nvSpPr>
        <p:spPr>
          <a:xfrm>
            <a:off x="457200" y="1600200"/>
            <a:ext cx="8229600" cy="4953000"/>
          </a:xfrm>
        </p:spPr>
        <p:txBody>
          <a:bodyPr rtlCol="0">
            <a:normAutofit fontScale="77500" lnSpcReduction="20000"/>
          </a:bodyPr>
          <a:lstStyle/>
          <a:p>
            <a:pPr fontAlgn="auto">
              <a:spcAft>
                <a:spcPts val="0"/>
              </a:spcAft>
              <a:buFont typeface="Arial" pitchFamily="34" charset="0"/>
              <a:buChar char="•"/>
              <a:defRPr/>
            </a:pPr>
            <a:r>
              <a:rPr lang="en-US" dirty="0"/>
              <a:t>Every great mobilizer thinks in terms of three areas: Motivation, Information, and Attention</a:t>
            </a:r>
            <a:r>
              <a:rPr lang="en-US" dirty="0" smtClean="0"/>
              <a:t>.</a:t>
            </a:r>
          </a:p>
          <a:p>
            <a:pPr fontAlgn="auto">
              <a:spcAft>
                <a:spcPts val="0"/>
              </a:spcAft>
              <a:buFont typeface="Arial" pitchFamily="34" charset="0"/>
              <a:buChar char="•"/>
              <a:defRPr/>
            </a:pPr>
            <a:r>
              <a:rPr lang="en-US" dirty="0"/>
              <a:t>With Motivation the key issue is understanding how to story-board the missions theme of the Bible and be able to share your own story in a powerful and concise way. </a:t>
            </a:r>
            <a:endParaRPr lang="en-US" dirty="0" smtClean="0"/>
          </a:p>
          <a:p>
            <a:pPr fontAlgn="auto">
              <a:spcAft>
                <a:spcPts val="0"/>
              </a:spcAft>
              <a:buFont typeface="Arial" pitchFamily="34" charset="0"/>
              <a:buChar char="•"/>
              <a:defRPr/>
            </a:pPr>
            <a:r>
              <a:rPr lang="en-US" dirty="0" smtClean="0"/>
              <a:t>Also</a:t>
            </a:r>
            <a:r>
              <a:rPr lang="en-US" dirty="0"/>
              <a:t>, they understand the Information that is available and are able to pass it on to others. Whether that means magazines, books, websites or stats of where the reached vs. unreached are, the mobilizer is informed. </a:t>
            </a:r>
            <a:endParaRPr lang="en-US" dirty="0" smtClean="0"/>
          </a:p>
          <a:p>
            <a:pPr fontAlgn="auto">
              <a:spcAft>
                <a:spcPts val="0"/>
              </a:spcAft>
              <a:buFont typeface="Arial" pitchFamily="34" charset="0"/>
              <a:buChar char="•"/>
              <a:defRPr/>
            </a:pPr>
            <a:r>
              <a:rPr lang="en-US" dirty="0" smtClean="0"/>
              <a:t>Beyond </a:t>
            </a:r>
            <a:r>
              <a:rPr lang="en-US" dirty="0"/>
              <a:t>Motivation and Information, mobilizers are also able to give Attention. This is bringing the key ingredient of follow up and accountability so that those who enter the pipeline stay in the pipeline</a:t>
            </a:r>
            <a:r>
              <a:rPr lang="en-US" dirty="0" smtClean="0"/>
              <a:t>.</a:t>
            </a:r>
          </a:p>
          <a:p>
            <a:pPr fontAlgn="auto">
              <a:spcAft>
                <a:spcPts val="0"/>
              </a:spcAft>
              <a:buFont typeface="Arial" pitchFamily="34" charset="0"/>
              <a:buChar char="•"/>
              <a:defRPr/>
            </a:pPr>
            <a:r>
              <a:rPr lang="en-US" dirty="0" smtClean="0"/>
              <a:t>Recommend reading Radical by David Platt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smtClean="0"/>
              <a:t>The Harvest is Plentiful…</a:t>
            </a:r>
          </a:p>
        </p:txBody>
      </p:sp>
      <p:sp>
        <p:nvSpPr>
          <p:cNvPr id="3" name="Content Placeholder 2"/>
          <p:cNvSpPr>
            <a:spLocks noGrp="1"/>
          </p:cNvSpPr>
          <p:nvPr>
            <p:ph idx="1"/>
          </p:nvPr>
        </p:nvSpPr>
        <p:spPr/>
        <p:txBody>
          <a:bodyPr/>
          <a:lstStyle/>
          <a:p>
            <a:r>
              <a:rPr lang="en-US" i="1" smtClean="0"/>
              <a:t>All “nations” -eth'-nos</a:t>
            </a:r>
            <a:endParaRPr lang="en-US" smtClean="0"/>
          </a:p>
          <a:p>
            <a:r>
              <a:rPr lang="en-US" smtClean="0"/>
              <a:t>a </a:t>
            </a:r>
            <a:r>
              <a:rPr lang="en-US" i="1" smtClean="0"/>
              <a:t>race</a:t>
            </a:r>
            <a:r>
              <a:rPr lang="en-US" smtClean="0"/>
              <a:t> (as of the same </a:t>
            </a:r>
            <a:r>
              <a:rPr lang="en-US" i="1" smtClean="0"/>
              <a:t>habit</a:t>
            </a:r>
            <a:r>
              <a:rPr lang="en-US" smtClean="0"/>
              <a:t>), that is, a </a:t>
            </a:r>
            <a:r>
              <a:rPr lang="en-US" i="1" smtClean="0"/>
              <a:t>tribe</a:t>
            </a:r>
            <a:r>
              <a:rPr lang="en-US" smtClean="0"/>
              <a:t>; specifically a </a:t>
            </a:r>
            <a:r>
              <a:rPr lang="en-US" i="1" smtClean="0"/>
              <a:t>foreign</a:t>
            </a:r>
            <a:r>
              <a:rPr lang="en-US" smtClean="0"/>
              <a:t> (</a:t>
            </a:r>
            <a:r>
              <a:rPr lang="en-US" i="1" smtClean="0"/>
              <a:t>non-Jewish</a:t>
            </a:r>
            <a:r>
              <a:rPr lang="en-US" smtClean="0"/>
              <a:t>) one (usually by implication </a:t>
            </a:r>
            <a:r>
              <a:rPr lang="en-US" i="1" smtClean="0"/>
              <a:t>pagan</a:t>
            </a:r>
            <a:r>
              <a:rPr lang="en-US" smtClean="0"/>
              <a:t>): - Gentile, heathen, nation, people.</a:t>
            </a:r>
          </a:p>
          <a:p>
            <a:endParaRPr lang="en-US"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So what does this mean?</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a:t>Take a look at these five habits and ask these questions: </a:t>
            </a:r>
            <a:endParaRPr lang="en-US" dirty="0" smtClean="0"/>
          </a:p>
          <a:p>
            <a:pPr fontAlgn="auto">
              <a:spcAft>
                <a:spcPts val="0"/>
              </a:spcAft>
              <a:buFont typeface="Arial" pitchFamily="34" charset="0"/>
              <a:buChar char="•"/>
              <a:defRPr/>
            </a:pPr>
            <a:r>
              <a:rPr lang="en-US" dirty="0" smtClean="0"/>
              <a:t>What </a:t>
            </a:r>
            <a:r>
              <a:rPr lang="en-US" dirty="0"/>
              <a:t>habits can I major in while in this season of life and which should I minor in? </a:t>
            </a:r>
            <a:endParaRPr lang="en-US" dirty="0" smtClean="0"/>
          </a:p>
          <a:p>
            <a:pPr fontAlgn="auto">
              <a:spcAft>
                <a:spcPts val="0"/>
              </a:spcAft>
              <a:buFont typeface="Arial" pitchFamily="34" charset="0"/>
              <a:buChar char="•"/>
              <a:defRPr/>
            </a:pPr>
            <a:r>
              <a:rPr lang="en-US" dirty="0" smtClean="0"/>
              <a:t>What </a:t>
            </a:r>
            <a:r>
              <a:rPr lang="en-US" dirty="0"/>
              <a:t>habits are my strongest? </a:t>
            </a:r>
            <a:endParaRPr lang="en-US" dirty="0" smtClean="0"/>
          </a:p>
          <a:p>
            <a:pPr fontAlgn="auto">
              <a:spcAft>
                <a:spcPts val="0"/>
              </a:spcAft>
              <a:buFont typeface="Arial" pitchFamily="34" charset="0"/>
              <a:buChar char="•"/>
              <a:defRPr/>
            </a:pPr>
            <a:r>
              <a:rPr lang="en-US" dirty="0" smtClean="0"/>
              <a:t>Which </a:t>
            </a:r>
            <a:r>
              <a:rPr lang="en-US" dirty="0"/>
              <a:t>are my weakest? </a:t>
            </a:r>
            <a:endParaRPr lang="en-US" dirty="0" smtClean="0"/>
          </a:p>
          <a:p>
            <a:pPr fontAlgn="auto">
              <a:spcAft>
                <a:spcPts val="0"/>
              </a:spcAft>
              <a:buFont typeface="Arial" pitchFamily="34" charset="0"/>
              <a:buChar char="•"/>
              <a:defRPr/>
            </a:pPr>
            <a:r>
              <a:rPr lang="en-US" dirty="0" smtClean="0"/>
              <a:t>What </a:t>
            </a:r>
            <a:r>
              <a:rPr lang="en-US" dirty="0"/>
              <a:t>are some practical applications I can make regarding each habit to build them into my life?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mtClean="0"/>
              <a:t>The Harvest is Plentiful</a:t>
            </a:r>
          </a:p>
        </p:txBody>
      </p:sp>
      <p:pic>
        <p:nvPicPr>
          <p:cNvPr id="4" name="Content Placeholder 3" descr="http://www.thetravelingteam.org/sites/default/files/resize/u3/1040_intro-352x263.jpg">
            <a:hlinkClick r:id="rId2" tooltip="&quot;click to enlarge&quot;"/>
          </p:cNvPr>
          <p:cNvPicPr>
            <a:picLocks noGrp="1"/>
          </p:cNvPicPr>
          <p:nvPr>
            <p:ph idx="1"/>
          </p:nvPr>
        </p:nvPicPr>
        <p:blipFill>
          <a:blip r:embed="rId3"/>
          <a:srcRect/>
          <a:stretch>
            <a:fillRect/>
          </a:stretch>
        </p:blipFill>
        <p:spPr>
          <a:xfrm>
            <a:off x="762000" y="1752600"/>
            <a:ext cx="7696200" cy="4495800"/>
          </a:xfr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The Harvest is Plentiful</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a:t>There are over 3.6 billion unreached people in the world </a:t>
            </a:r>
            <a:r>
              <a:rPr lang="en-US" dirty="0" smtClean="0"/>
              <a:t>today</a:t>
            </a:r>
          </a:p>
          <a:p>
            <a:pPr fontAlgn="auto">
              <a:spcAft>
                <a:spcPts val="0"/>
              </a:spcAft>
              <a:buFont typeface="Arial" pitchFamily="34" charset="0"/>
              <a:buChar char="•"/>
              <a:defRPr/>
            </a:pPr>
            <a:r>
              <a:rPr lang="en-US" dirty="0"/>
              <a:t>Of those 3.6 billion people, 88% live in or near the 10/40 </a:t>
            </a:r>
            <a:r>
              <a:rPr lang="en-US" dirty="0" smtClean="0"/>
              <a:t>window</a:t>
            </a:r>
          </a:p>
          <a:p>
            <a:pPr fontAlgn="auto">
              <a:spcAft>
                <a:spcPts val="0"/>
              </a:spcAft>
              <a:buFont typeface="Arial" pitchFamily="34" charset="0"/>
              <a:buChar char="•"/>
              <a:defRPr/>
            </a:pPr>
            <a:r>
              <a:rPr lang="en-US" dirty="0"/>
              <a:t>Only 2.17% of these unreached people live in North and South America combined</a:t>
            </a:r>
            <a:r>
              <a:rPr lang="en-US" dirty="0" smtClean="0"/>
              <a:t>!</a:t>
            </a:r>
          </a:p>
          <a:p>
            <a:pPr fontAlgn="auto">
              <a:spcAft>
                <a:spcPts val="0"/>
              </a:spcAft>
              <a:buFont typeface="Arial" pitchFamily="34" charset="0"/>
              <a:buChar char="•"/>
              <a:defRPr/>
            </a:pPr>
            <a:r>
              <a:rPr lang="en-US" dirty="0" smtClean="0"/>
              <a:t>In </a:t>
            </a:r>
            <a:r>
              <a:rPr lang="en-US" dirty="0"/>
              <a:t>the 10/40 window alone there are 724 million Muslims, 787 million Hindus, and 240 million Buddhists.</a:t>
            </a:r>
          </a:p>
          <a:p>
            <a:pPr fontAlgn="auto">
              <a:spcAft>
                <a:spcPts val="0"/>
              </a:spcAft>
              <a:buFont typeface="Arial" pitchFamily="34" charset="0"/>
              <a:buChar char="•"/>
              <a:defRPr/>
            </a:pP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The Laborers are Few</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a:t>It is estimated that only 4% of foreign missionaries today are working to reach these unreached people. </a:t>
            </a:r>
            <a:endParaRPr lang="en-US" dirty="0" smtClean="0"/>
          </a:p>
          <a:p>
            <a:pPr fontAlgn="auto">
              <a:spcAft>
                <a:spcPts val="0"/>
              </a:spcAft>
              <a:buFont typeface="Arial" pitchFamily="34" charset="0"/>
              <a:buChar char="•"/>
              <a:defRPr/>
            </a:pPr>
            <a:r>
              <a:rPr lang="en-US" dirty="0"/>
              <a:t>Of all the money designated for "missions" in the U.S., only 5.4% is used for foreign missions, according to the World Christian Encyclopedia. Of that 5.4%, only 0.37% is used to take the gospel to unreached people who don't have access to the gospel.</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The Bible as a Missions Story</a:t>
            </a:r>
          </a:p>
        </p:txBody>
      </p:sp>
      <p:sp>
        <p:nvSpPr>
          <p:cNvPr id="3" name="Content Placeholder 2"/>
          <p:cNvSpPr>
            <a:spLocks noGrp="1"/>
          </p:cNvSpPr>
          <p:nvPr>
            <p:ph idx="1"/>
          </p:nvPr>
        </p:nvSpPr>
        <p:spPr/>
        <p:txBody>
          <a:bodyPr/>
          <a:lstStyle/>
          <a:p>
            <a:r>
              <a:rPr lang="en-US" b="1" smtClean="0"/>
              <a:t>Introduction: </a:t>
            </a:r>
            <a:r>
              <a:rPr lang="en-US" smtClean="0"/>
              <a:t>Genesis 1-11</a:t>
            </a:r>
          </a:p>
          <a:p>
            <a:r>
              <a:rPr lang="en-US" b="1" smtClean="0"/>
              <a:t>Plot: </a:t>
            </a:r>
            <a:r>
              <a:rPr lang="en-US" smtClean="0"/>
              <a:t>Genesis 12 - Jude </a:t>
            </a:r>
          </a:p>
          <a:p>
            <a:r>
              <a:rPr lang="en-US" b="1" smtClean="0"/>
              <a:t>Conclusion: </a:t>
            </a:r>
            <a:r>
              <a:rPr lang="en-US" smtClean="0"/>
              <a:t>Revelation.</a:t>
            </a:r>
          </a:p>
          <a:p>
            <a:endParaRPr lang="en-US"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Conclusion</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a:t>"After this I looked and there before me was a great multitude that no one could count, from every nation, tribe, people, and language, standing before the throne and in front of the Lamb</a:t>
            </a:r>
            <a:r>
              <a:rPr lang="en-US" dirty="0" smtClean="0"/>
              <a:t>...“ </a:t>
            </a:r>
            <a:r>
              <a:rPr lang="en-US" b="1" dirty="0" smtClean="0"/>
              <a:t>Revelation </a:t>
            </a:r>
            <a:r>
              <a:rPr lang="en-US" b="1" dirty="0"/>
              <a:t>7:9 </a:t>
            </a:r>
            <a:endParaRPr lang="en-US" b="1" dirty="0" smtClean="0"/>
          </a:p>
          <a:p>
            <a:pPr fontAlgn="auto">
              <a:spcAft>
                <a:spcPts val="0"/>
              </a:spcAft>
              <a:buFont typeface="Arial" pitchFamily="34" charset="0"/>
              <a:buChar char="•"/>
              <a:defRPr/>
            </a:pPr>
            <a:r>
              <a:rPr lang="en-US" cap="all" dirty="0"/>
              <a:t>WHAT ARE YOUR INITIAL THOUGHTS ABOUT </a:t>
            </a:r>
            <a:r>
              <a:rPr lang="en-US" cap="all" dirty="0" smtClean="0"/>
              <a:t>THE MISSIONS </a:t>
            </a:r>
            <a:r>
              <a:rPr lang="en-US" cap="all" dirty="0"/>
              <a:t>THEME OF GOD'S STORY &amp; THE RESPONSIBILITY BELIEVERS HAVE IN REACHING </a:t>
            </a:r>
            <a:r>
              <a:rPr lang="en-US" cap="all" dirty="0" smtClean="0"/>
              <a:t>NATIONS?</a:t>
            </a:r>
            <a:endParaRPr lang="en-US" dirty="0"/>
          </a:p>
          <a:p>
            <a:pPr fontAlgn="auto">
              <a:spcAft>
                <a:spcPts val="0"/>
              </a:spcAft>
              <a:buFont typeface="Arial" pitchFamily="34" charset="0"/>
              <a:buChar char="•"/>
              <a:defRPr/>
            </a:pPr>
            <a:r>
              <a:rPr lang="en-US" cap="all" dirty="0"/>
              <a:t>WHAT ARE SOME QUESTIONS YOU HAVE CONCERNING </a:t>
            </a:r>
            <a:r>
              <a:rPr lang="en-US" cap="all" dirty="0" smtClean="0"/>
              <a:t>MISSIONS?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Every Christian a World Christian</a:t>
            </a:r>
          </a:p>
        </p:txBody>
      </p:sp>
      <p:sp>
        <p:nvSpPr>
          <p:cNvPr id="3" name="Content Placeholder 2"/>
          <p:cNvSpPr>
            <a:spLocks noGrp="1"/>
          </p:cNvSpPr>
          <p:nvPr>
            <p:ph idx="1"/>
          </p:nvPr>
        </p:nvSpPr>
        <p:spPr/>
        <p:txBody>
          <a:bodyPr rtlCol="0">
            <a:normAutofit/>
          </a:bodyPr>
          <a:lstStyle/>
          <a:p>
            <a:pPr marL="0" indent="0" fontAlgn="auto">
              <a:spcAft>
                <a:spcPts val="0"/>
              </a:spcAft>
              <a:buFont typeface="Arial" pitchFamily="34" charset="0"/>
              <a:buNone/>
              <a:defRPr/>
            </a:pPr>
            <a:r>
              <a:rPr lang="en-US" dirty="0" smtClean="0"/>
              <a:t>The main habits are:</a:t>
            </a:r>
          </a:p>
          <a:p>
            <a:pPr fontAlgn="auto">
              <a:spcAft>
                <a:spcPts val="0"/>
              </a:spcAft>
              <a:buFont typeface="Arial" pitchFamily="34" charset="0"/>
              <a:buChar char="•"/>
              <a:defRPr/>
            </a:pPr>
            <a:r>
              <a:rPr lang="en-US" dirty="0" smtClean="0"/>
              <a:t>Going</a:t>
            </a:r>
          </a:p>
          <a:p>
            <a:pPr fontAlgn="auto">
              <a:spcAft>
                <a:spcPts val="0"/>
              </a:spcAft>
              <a:buFont typeface="Arial" pitchFamily="34" charset="0"/>
              <a:buChar char="•"/>
              <a:defRPr/>
            </a:pPr>
            <a:r>
              <a:rPr lang="en-US" dirty="0" smtClean="0"/>
              <a:t>Praying</a:t>
            </a:r>
          </a:p>
          <a:p>
            <a:pPr fontAlgn="auto">
              <a:spcAft>
                <a:spcPts val="0"/>
              </a:spcAft>
              <a:buFont typeface="Arial" pitchFamily="34" charset="0"/>
              <a:buChar char="•"/>
              <a:defRPr/>
            </a:pPr>
            <a:r>
              <a:rPr lang="en-US" dirty="0" smtClean="0"/>
              <a:t>Sending</a:t>
            </a:r>
          </a:p>
          <a:p>
            <a:pPr fontAlgn="auto">
              <a:spcAft>
                <a:spcPts val="0"/>
              </a:spcAft>
              <a:buFont typeface="Arial" pitchFamily="34" charset="0"/>
              <a:buChar char="•"/>
              <a:defRPr/>
            </a:pPr>
            <a:r>
              <a:rPr lang="en-US" dirty="0" smtClean="0"/>
              <a:t>Welcoming </a:t>
            </a:r>
          </a:p>
          <a:p>
            <a:pPr fontAlgn="auto">
              <a:spcAft>
                <a:spcPts val="0"/>
              </a:spcAft>
              <a:buFont typeface="Arial" pitchFamily="34" charset="0"/>
              <a:buChar char="•"/>
              <a:defRPr/>
            </a:pPr>
            <a:r>
              <a:rPr lang="en-US" dirty="0" smtClean="0"/>
              <a:t>Mobilizing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Going</a:t>
            </a:r>
          </a:p>
        </p:txBody>
      </p:sp>
      <p:sp>
        <p:nvSpPr>
          <p:cNvPr id="3" name="Content Placeholder 2"/>
          <p:cNvSpPr>
            <a:spLocks noGrp="1"/>
          </p:cNvSpPr>
          <p:nvPr>
            <p:ph idx="1"/>
          </p:nvPr>
        </p:nvSpPr>
        <p:spPr>
          <a:xfrm>
            <a:off x="457200" y="1371600"/>
            <a:ext cx="8229600" cy="5029200"/>
          </a:xfrm>
        </p:spPr>
        <p:txBody>
          <a:bodyPr/>
          <a:lstStyle/>
          <a:p>
            <a:r>
              <a:rPr lang="en-US" i="1" smtClean="0"/>
              <a:t>“The calling of the missionary to the heathen is a glorious high calling. He who thinks himself above it, ought not to call himself a follower of Christ” – Samuel Mills, 1806</a:t>
            </a:r>
            <a:endParaRPr lang="en-US" smtClean="0"/>
          </a:p>
          <a:p>
            <a:r>
              <a:rPr lang="en-US" smtClean="0"/>
              <a:t>A definition of the goer is the person physically present, laboring cross-culturally on the mission field. Going may mean a short-term trip or an extended amount of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4498</TotalTime>
  <Words>1414</Words>
  <Application>Microsoft Office PowerPoint</Application>
  <PresentationFormat>On-screen Show (4:3)</PresentationFormat>
  <Paragraphs>89</Paragraphs>
  <Slides>20</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20</vt:i4>
      </vt:variant>
    </vt:vector>
  </HeadingPairs>
  <TitlesOfParts>
    <vt:vector size="23" baseType="lpstr">
      <vt:lpstr>Calibri</vt:lpstr>
      <vt:lpstr>Arial</vt:lpstr>
      <vt:lpstr>Office Theme</vt:lpstr>
      <vt:lpstr>The Mission of the Church</vt:lpstr>
      <vt:lpstr>The Harvest is Plentiful…</vt:lpstr>
      <vt:lpstr>The Harvest is Plentiful</vt:lpstr>
      <vt:lpstr>The Harvest is Plentiful</vt:lpstr>
      <vt:lpstr>The Laborers are Few</vt:lpstr>
      <vt:lpstr>The Bible as a Missions Story</vt:lpstr>
      <vt:lpstr>Conclusion</vt:lpstr>
      <vt:lpstr>Every Christian a World Christian</vt:lpstr>
      <vt:lpstr>Going</vt:lpstr>
      <vt:lpstr>Going</vt:lpstr>
      <vt:lpstr>Praying</vt:lpstr>
      <vt:lpstr>Praying</vt:lpstr>
      <vt:lpstr>Praying</vt:lpstr>
      <vt:lpstr>Sending</vt:lpstr>
      <vt:lpstr>Sending</vt:lpstr>
      <vt:lpstr>Sending</vt:lpstr>
      <vt:lpstr>Welcoming</vt:lpstr>
      <vt:lpstr>Mobilizing</vt:lpstr>
      <vt:lpstr>Mobilizing</vt:lpstr>
      <vt:lpstr>So what does this mean?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Mission of the Church</dc:title>
  <dc:creator>Ron Keres</dc:creator>
  <cp:lastModifiedBy>Kevin Jesmer</cp:lastModifiedBy>
  <cp:revision>22</cp:revision>
  <dcterms:created xsi:type="dcterms:W3CDTF">2012-07-03T15:54:53Z</dcterms:created>
  <dcterms:modified xsi:type="dcterms:W3CDTF">2012-07-09T03:22:56Z</dcterms:modified>
</cp:coreProperties>
</file>